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4" r:id="rId10"/>
    <p:sldId id="267" r:id="rId11"/>
    <p:sldId id="268" r:id="rId12"/>
    <p:sldId id="273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6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7509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53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25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58981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914454-7F40-47C6-9087-459BF9A0503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F610F8-2513-4187-B4A3-FBBE71C1C0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1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D7EBE-FD9C-46EE-92B1-B6BDF94AD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400" dirty="0"/>
              <a:t>伦敦针灵</a:t>
            </a:r>
            <a:r>
              <a:rPr lang="en-US" altLang="zh-CN" sz="5400" dirty="0"/>
              <a:t>3</a:t>
            </a:r>
            <a:r>
              <a:rPr lang="zh-CN" altLang="en-US" sz="5400" dirty="0"/>
              <a:t>期班及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zh-CN" altLang="en-US" sz="5400" dirty="0"/>
              <a:t>艾魂班今年招生简章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BB5E54-E4F7-487D-BC59-2D3D24D84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4161184"/>
            <a:ext cx="8045373" cy="2560292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讲演者</a:t>
            </a:r>
            <a:r>
              <a:rPr lang="en-US" altLang="zh-CN" sz="3600" dirty="0"/>
              <a:t>: </a:t>
            </a:r>
            <a:r>
              <a:rPr lang="zh-CN" altLang="en-US" sz="3600" dirty="0"/>
              <a:t>潘晓川教授</a:t>
            </a:r>
          </a:p>
          <a:p>
            <a:r>
              <a:rPr lang="zh-CN" altLang="en-US" sz="2800" dirty="0"/>
              <a:t>联系人</a:t>
            </a:r>
            <a:r>
              <a:rPr lang="en-US" altLang="zh-CN" sz="2800" dirty="0"/>
              <a:t>: </a:t>
            </a:r>
            <a:r>
              <a:rPr lang="zh-CN" altLang="en-US" sz="2800" dirty="0"/>
              <a:t>聂卉</a:t>
            </a:r>
          </a:p>
          <a:p>
            <a:r>
              <a:rPr lang="en-US" altLang="zh-CN" sz="3600" dirty="0"/>
              <a:t>2018</a:t>
            </a:r>
            <a:r>
              <a:rPr lang="zh-CN" altLang="en-US" sz="3600" dirty="0"/>
              <a:t>年</a:t>
            </a:r>
            <a:r>
              <a:rPr lang="en-US" altLang="zh-CN" sz="3600" dirty="0"/>
              <a:t>/10</a:t>
            </a:r>
            <a:r>
              <a:rPr lang="zh-CN" altLang="en-US" sz="3600" dirty="0"/>
              <a:t>月</a:t>
            </a:r>
            <a:r>
              <a:rPr lang="en-US" altLang="zh-CN" sz="3600" dirty="0"/>
              <a:t>/6-8</a:t>
            </a:r>
            <a:r>
              <a:rPr lang="zh-CN" altLang="en-US" sz="3600" dirty="0"/>
              <a:t>日地点伦敦中心</a:t>
            </a:r>
            <a:endParaRPr lang="en-US" altLang="zh-CN" sz="3600" dirty="0"/>
          </a:p>
          <a:p>
            <a:endParaRPr lang="zh-CN" alt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27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70516-D633-461F-AA22-D4BC2F55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三天课程安排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1F17-5039-4CB2-9FBF-C22485AD7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上课时间：</a:t>
            </a:r>
            <a:r>
              <a:rPr lang="en-US" altLang="zh-CN" sz="2400" dirty="0"/>
              <a:t>2018</a:t>
            </a:r>
            <a:r>
              <a:rPr lang="zh-CN" altLang="en-US" sz="2400" dirty="0"/>
              <a:t>年</a:t>
            </a:r>
            <a:r>
              <a:rPr lang="en-US" altLang="zh-CN" sz="2400" dirty="0"/>
              <a:t>10</a:t>
            </a:r>
            <a:r>
              <a:rPr lang="zh-CN" altLang="en-US" sz="2400" dirty="0"/>
              <a:t>月</a:t>
            </a:r>
            <a:r>
              <a:rPr lang="en-US" altLang="zh-CN" sz="2400" dirty="0"/>
              <a:t>6--8</a:t>
            </a:r>
            <a:r>
              <a:rPr lang="zh-CN" altLang="en-US" sz="2400" dirty="0"/>
              <a:t>日（周六、周日、下周一）</a:t>
            </a:r>
          </a:p>
          <a:p>
            <a:r>
              <a:rPr lang="zh-CN" altLang="en-US" sz="2400" dirty="0"/>
              <a:t>上课地点：伦敦市中心，</a:t>
            </a:r>
            <a:r>
              <a:rPr lang="en-US" altLang="zh-CN" sz="2400" dirty="0"/>
              <a:t>4</a:t>
            </a:r>
            <a:r>
              <a:rPr lang="zh-CN" altLang="en-US" sz="2400" dirty="0"/>
              <a:t>条地铁通达，地址详情请看另一文档。</a:t>
            </a:r>
          </a:p>
          <a:p>
            <a:r>
              <a:rPr lang="zh-CN" altLang="en-US" sz="2400" dirty="0"/>
              <a:t>联系人：聂卉，微信号：</a:t>
            </a:r>
            <a:r>
              <a:rPr lang="en-US" altLang="zh-CN" sz="2400" dirty="0"/>
              <a:t>Niehui21/Tel: 0044-7919410499</a:t>
            </a:r>
          </a:p>
          <a:p>
            <a:r>
              <a:rPr lang="zh-CN" altLang="en-US" sz="2400" dirty="0"/>
              <a:t>学费：请看另一文档。</a:t>
            </a:r>
            <a:endParaRPr lang="en-US" altLang="zh-CN" sz="2400" dirty="0"/>
          </a:p>
          <a:p>
            <a:r>
              <a:rPr lang="zh-CN" altLang="en-US" sz="2400" dirty="0"/>
              <a:t>潘老师授课每天</a:t>
            </a:r>
            <a:r>
              <a:rPr lang="en-US" altLang="zh-CN" sz="2400" dirty="0"/>
              <a:t>6</a:t>
            </a:r>
            <a:r>
              <a:rPr lang="zh-CN" altLang="en-US" sz="2400" dirty="0"/>
              <a:t>小时，上午</a:t>
            </a:r>
            <a:r>
              <a:rPr lang="en-US" altLang="zh-CN" sz="2400" dirty="0"/>
              <a:t>9-12am</a:t>
            </a:r>
            <a:r>
              <a:rPr lang="zh-CN" altLang="en-US" sz="2400" dirty="0"/>
              <a:t>，下午</a:t>
            </a:r>
            <a:r>
              <a:rPr lang="en-US" altLang="zh-CN" sz="2400" dirty="0"/>
              <a:t>2:30-5:30pm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课后操作练习：</a:t>
            </a:r>
            <a:r>
              <a:rPr lang="en-US" altLang="zh-CN" sz="2400" dirty="0"/>
              <a:t>5:30pm-6:30pm</a:t>
            </a:r>
            <a:r>
              <a:rPr lang="zh-CN" altLang="en-US" sz="2400" dirty="0"/>
              <a:t>。之后进入学习小群继续有辅导。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2E8B9-ECF2-4E21-9D55-201C6287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        备注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B9DCC-03FC-488A-893D-F789E4B9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学费及付款方式请看另一文档。学费包括中式午餐，英国外学员提供交通补助。</a:t>
            </a:r>
          </a:p>
          <a:p>
            <a:r>
              <a:rPr lang="zh-CN" altLang="en-US" dirty="0"/>
              <a:t>课后有针灵和艾魂证书发放。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日前付费有</a:t>
            </a:r>
            <a:r>
              <a:rPr lang="en-US" altLang="zh-CN" dirty="0"/>
              <a:t>10%</a:t>
            </a:r>
            <a:r>
              <a:rPr lang="zh-CN" altLang="en-US" dirty="0"/>
              <a:t>的折扣。</a:t>
            </a:r>
            <a:endParaRPr lang="en-US" altLang="zh-CN" dirty="0"/>
          </a:p>
          <a:p>
            <a:r>
              <a:rPr lang="zh-CN" altLang="en-US" dirty="0"/>
              <a:t>免费赠送讲课录音精美</a:t>
            </a:r>
            <a:r>
              <a:rPr lang="en-US" altLang="zh-CN" dirty="0"/>
              <a:t>U</a:t>
            </a:r>
            <a:r>
              <a:rPr lang="zh-CN" altLang="en-US" dirty="0"/>
              <a:t>盘（课后任何时间可重复聆听讲课原版内容）。</a:t>
            </a:r>
          </a:p>
          <a:p>
            <a:r>
              <a:rPr lang="zh-CN" altLang="en-US" dirty="0"/>
              <a:t>针灵初级班暂定</a:t>
            </a:r>
            <a:r>
              <a:rPr lang="en-US" altLang="zh-CN" dirty="0"/>
              <a:t>20</a:t>
            </a:r>
            <a:r>
              <a:rPr lang="zh-CN" altLang="en-US" dirty="0"/>
              <a:t>人和艾魂班暂定额</a:t>
            </a:r>
            <a:r>
              <a:rPr lang="en-US" altLang="zh-CN" dirty="0"/>
              <a:t>30</a:t>
            </a:r>
            <a:r>
              <a:rPr lang="zh-CN" altLang="en-US" dirty="0"/>
              <a:t>人。</a:t>
            </a:r>
          </a:p>
          <a:p>
            <a:r>
              <a:rPr lang="zh-CN" altLang="en-US" dirty="0"/>
              <a:t>为了配合潘老师高质量的教学，本班聘请学习针灵优秀者伴有高学历的老师，做辅导员，使学员通过本班系统学习针灵后，尽可能完全掌握针灵及艾魂 。</a:t>
            </a:r>
          </a:p>
          <a:p>
            <a:r>
              <a:rPr lang="zh-CN" altLang="en-US" dirty="0"/>
              <a:t>讲座中可以录音，不可以录像，课后可以拍友谊照。</a:t>
            </a:r>
            <a:endParaRPr lang="en-US" altLang="zh-CN" dirty="0"/>
          </a:p>
          <a:p>
            <a:r>
              <a:rPr lang="zh-CN" altLang="en-US" dirty="0"/>
              <a:t>欢迎复读生听课（免学费但交£</a:t>
            </a:r>
            <a:r>
              <a:rPr lang="en-US" altLang="zh-CN" dirty="0"/>
              <a:t>100</a:t>
            </a:r>
            <a:r>
              <a:rPr lang="zh-CN" altLang="en-US" dirty="0"/>
              <a:t>管理费）。</a:t>
            </a:r>
          </a:p>
          <a:p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3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171DB-D39D-4CC8-9E7B-66D51710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伦敦一区</a:t>
            </a:r>
            <a:r>
              <a:rPr lang="en-US" altLang="zh-CN" dirty="0"/>
              <a:t>4</a:t>
            </a:r>
            <a:r>
              <a:rPr lang="zh-CN" altLang="en-US" dirty="0"/>
              <a:t>星级教室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CDBE9-7CF3-4A04-A6F6-5AA2F4275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教室国际一流标准，</a:t>
            </a:r>
            <a:endParaRPr lang="en-US" altLang="zh-CN" dirty="0"/>
          </a:p>
          <a:p>
            <a:r>
              <a:rPr lang="zh-CN" altLang="en-US" dirty="0"/>
              <a:t>音响及幻灯清晰明了，屏幕字体清晰，</a:t>
            </a:r>
            <a:endParaRPr lang="en-US" altLang="zh-CN" dirty="0"/>
          </a:p>
          <a:p>
            <a:r>
              <a:rPr lang="zh-CN" altLang="en-US" dirty="0"/>
              <a:t>室内空调，冷热可调，灯光适度，</a:t>
            </a:r>
            <a:endParaRPr lang="en-US" altLang="zh-CN" dirty="0"/>
          </a:p>
          <a:p>
            <a:r>
              <a:rPr lang="zh-CN" altLang="en-US" dirty="0"/>
              <a:t>无限制茶饮，咖啡，饼干，水果及酸奶。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704CBF-67BE-4CB6-89F5-3C2DDAA9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05" y="2286001"/>
            <a:ext cx="4596782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3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2660-09E1-49CC-A3A8-47909C69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伦敦针灵二期中级学员毕业合影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7AF24CC-A850-417D-9694-1034892E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2531165"/>
            <a:ext cx="5976732" cy="3737113"/>
          </a:xfrm>
        </p:spPr>
      </p:pic>
    </p:spTree>
    <p:extLst>
      <p:ext uri="{BB962C8B-B14F-4D97-AF65-F5344CB8AC3E}">
        <p14:creationId xmlns:p14="http://schemas.microsoft.com/office/powerpoint/2010/main" val="288052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B68B5-A353-4BFB-9538-7A43F0BD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伦敦针灵二期初级学员毕业合影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5B02068-B925-4B43-94DB-BD6C788DB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3" y="2584173"/>
            <a:ext cx="5844209" cy="3604591"/>
          </a:xfrm>
        </p:spPr>
      </p:pic>
    </p:spTree>
    <p:extLst>
      <p:ext uri="{BB962C8B-B14F-4D97-AF65-F5344CB8AC3E}">
        <p14:creationId xmlns:p14="http://schemas.microsoft.com/office/powerpoint/2010/main" val="20891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1117C-2316-452C-B8C4-89F40E6D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伦敦针灵二期学员学习剪影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07FF218-7F05-42EE-A100-302A3CA1D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4" y="2319129"/>
            <a:ext cx="5830957" cy="3723861"/>
          </a:xfrm>
        </p:spPr>
      </p:pic>
    </p:spTree>
    <p:extLst>
      <p:ext uri="{BB962C8B-B14F-4D97-AF65-F5344CB8AC3E}">
        <p14:creationId xmlns:p14="http://schemas.microsoft.com/office/powerpoint/2010/main" val="234594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8D643-5E60-4C95-B498-99DBC6DF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      venue    London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A6A9105-1435-433C-90DF-658AA9130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409" y="1987826"/>
            <a:ext cx="7460974" cy="37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48E89-7501-4071-A94B-A989464D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潘晓川教授简介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3F91E-0184-479A-B84D-A02C71F4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经典中医学者，研究者，实践者，</a:t>
            </a:r>
            <a:endParaRPr lang="en-US" altLang="zh-CN" sz="2800" dirty="0"/>
          </a:p>
          <a:p>
            <a:r>
              <a:rPr lang="zh-CN" altLang="en-US" sz="2800" dirty="0"/>
              <a:t>推广者。</a:t>
            </a:r>
          </a:p>
          <a:p>
            <a:r>
              <a:rPr lang="zh-CN" altLang="en-US" sz="2800" dirty="0"/>
              <a:t>经典中医自洽体系创建人，</a:t>
            </a:r>
          </a:p>
          <a:p>
            <a:r>
              <a:rPr lang="zh-CN" altLang="en-US" sz="2800" dirty="0"/>
              <a:t>高级中医师（加拿大），</a:t>
            </a:r>
            <a:endParaRPr lang="en-US" altLang="zh-CN" sz="2800" dirty="0"/>
          </a:p>
          <a:p>
            <a:r>
              <a:rPr lang="zh-CN" altLang="en-US" sz="2800" dirty="0"/>
              <a:t>副主任医师（中国），</a:t>
            </a:r>
            <a:endParaRPr lang="en-US" altLang="zh-CN" sz="2800" dirty="0"/>
          </a:p>
          <a:p>
            <a:r>
              <a:rPr lang="zh-CN" altLang="en-US" sz="2800" dirty="0"/>
              <a:t>教授（中国）。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64D086-D214-464A-8F55-AB2911BD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7" y="2529746"/>
            <a:ext cx="3519105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7AD6-EF9A-4899-9969-1936C148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经典中医自洽体系简介：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868452-9903-49BD-A166-9B8A57F7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以中医经典，易经和现代天文物理学为理论支柱，以天地人的统一场为框架，太极是宇宙双螺旋结构的模型，河图为太极的数理模型，这个思路在整个体系中贯穿始终，一脉相承，成为整个体系自洽的基点，中医全部理论问题，最终解释为双螺旋场问题，双螺旋场即立体的太极，为整个宇宙的母系统模式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4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904AA-BF3B-4218-A37A-5DB87471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针灵初级班教学内容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CACEE5-59E5-4535-BE37-0C01259E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第一天</a:t>
            </a:r>
            <a:r>
              <a:rPr lang="en-US" altLang="zh-CN" sz="2800" dirty="0"/>
              <a:t>(10</a:t>
            </a:r>
            <a:r>
              <a:rPr lang="zh-CN" altLang="en-US" sz="2800" dirty="0"/>
              <a:t>月</a:t>
            </a:r>
            <a:r>
              <a:rPr lang="en-US" altLang="zh-CN" sz="2800" dirty="0"/>
              <a:t>6</a:t>
            </a:r>
            <a:r>
              <a:rPr lang="zh-CN" altLang="en-US" sz="2800" dirty="0"/>
              <a:t>日周六）：	</a:t>
            </a:r>
          </a:p>
          <a:p>
            <a:r>
              <a:rPr lang="en-US" altLang="zh-CN" sz="2800" dirty="0"/>
              <a:t>1. </a:t>
            </a:r>
            <a:r>
              <a:rPr lang="zh-CN" altLang="en-US" sz="2800" dirty="0"/>
              <a:t>经典中医是系统医学</a:t>
            </a:r>
          </a:p>
          <a:p>
            <a:r>
              <a:rPr lang="en-US" altLang="zh-CN" sz="2800" dirty="0"/>
              <a:t>2. </a:t>
            </a:r>
            <a:r>
              <a:rPr lang="zh-CN" altLang="en-US" sz="2800" dirty="0"/>
              <a:t>自洽脉法</a:t>
            </a:r>
          </a:p>
          <a:p>
            <a:r>
              <a:rPr lang="en-US" altLang="zh-CN" sz="2800" dirty="0"/>
              <a:t>3. </a:t>
            </a:r>
            <a:r>
              <a:rPr lang="zh-CN" altLang="en-US" sz="2800" dirty="0"/>
              <a:t>经典中医的天文学背景</a:t>
            </a:r>
          </a:p>
          <a:p>
            <a:r>
              <a:rPr lang="en-US" altLang="zh-CN" sz="2800" dirty="0"/>
              <a:t>4. </a:t>
            </a:r>
            <a:r>
              <a:rPr lang="zh-CN" altLang="en-US" sz="2800" dirty="0"/>
              <a:t>汤液针法（系统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B9EAD-AA6D-4BC1-9522-57DA2D15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针灵初级班教学内容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C8C01-6B76-4CEB-A746-8867F906E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第二天</a:t>
            </a:r>
            <a:r>
              <a:rPr lang="en-US" altLang="zh-CN" dirty="0"/>
              <a:t>(10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日周日）：</a:t>
            </a:r>
          </a:p>
          <a:p>
            <a:r>
              <a:rPr lang="en-US" altLang="zh-CN" dirty="0"/>
              <a:t>1. </a:t>
            </a:r>
            <a:r>
              <a:rPr lang="zh-CN" altLang="en-US" dirty="0"/>
              <a:t>原络调脉体系（系统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2. </a:t>
            </a:r>
            <a:r>
              <a:rPr lang="zh-CN" altLang="en-US" dirty="0"/>
              <a:t>命门针法（系统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3. </a:t>
            </a:r>
            <a:r>
              <a:rPr lang="zh-CN" altLang="en-US" dirty="0"/>
              <a:t>经典中医是自洽体系</a:t>
            </a:r>
          </a:p>
          <a:p>
            <a:r>
              <a:rPr lang="en-US" altLang="zh-CN" dirty="0"/>
              <a:t>4. </a:t>
            </a:r>
            <a:r>
              <a:rPr lang="zh-CN" altLang="en-US" dirty="0"/>
              <a:t>营卫流注理论模型</a:t>
            </a:r>
          </a:p>
          <a:p>
            <a:r>
              <a:rPr lang="en-US" altLang="zh-CN" dirty="0"/>
              <a:t>5. </a:t>
            </a:r>
            <a:r>
              <a:rPr lang="zh-CN" altLang="en-US" dirty="0"/>
              <a:t>经典中医的哲学背景</a:t>
            </a:r>
          </a:p>
          <a:p>
            <a:r>
              <a:rPr lang="en-US" altLang="zh-CN" dirty="0"/>
              <a:t>6. </a:t>
            </a:r>
            <a:r>
              <a:rPr lang="zh-CN" altLang="en-US" dirty="0"/>
              <a:t>经典中医现代化条件已经成熟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5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0CCFD-1934-4C66-930E-1B6A33C2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艾魂一天课内容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0CF93C-C082-4F9F-A52C-49B30A1A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第三天</a:t>
            </a:r>
            <a:r>
              <a:rPr lang="en-US" altLang="zh-CN" sz="2800" dirty="0" smtClean="0"/>
              <a:t>(10</a:t>
            </a:r>
            <a:r>
              <a:rPr lang="zh-CN" altLang="en-US" sz="2800" dirty="0"/>
              <a:t>月</a:t>
            </a:r>
            <a:r>
              <a:rPr lang="en-US" altLang="zh-CN" sz="2800" dirty="0"/>
              <a:t>8</a:t>
            </a:r>
            <a:r>
              <a:rPr lang="zh-CN" altLang="en-US" sz="2800" dirty="0"/>
              <a:t>日周一）：</a:t>
            </a:r>
            <a:endParaRPr lang="en-US" altLang="zh-CN" sz="2800" dirty="0"/>
          </a:p>
          <a:p>
            <a:r>
              <a:rPr lang="en-US" altLang="zh-CN" sz="2800" dirty="0"/>
              <a:t>1</a:t>
            </a:r>
            <a:r>
              <a:rPr lang="zh-CN" altLang="en-US" sz="2800" dirty="0"/>
              <a:t>灸法概论</a:t>
            </a:r>
            <a:endParaRPr lang="en-US" altLang="zh-CN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难经命门学说</a:t>
            </a:r>
            <a:endParaRPr lang="en-US" altLang="zh-CN" sz="2800" dirty="0"/>
          </a:p>
          <a:p>
            <a:r>
              <a:rPr lang="en-US" altLang="zh-CN" sz="2800" dirty="0"/>
              <a:t>3</a:t>
            </a:r>
            <a:r>
              <a:rPr lang="zh-CN" altLang="en-US" sz="2800" dirty="0"/>
              <a:t>原络调脉体系</a:t>
            </a:r>
            <a:endParaRPr lang="en-US" altLang="zh-CN" sz="2800" dirty="0"/>
          </a:p>
          <a:p>
            <a:r>
              <a:rPr lang="en-US" altLang="zh-CN" sz="2800" dirty="0"/>
              <a:t>4</a:t>
            </a:r>
            <a:r>
              <a:rPr lang="zh-CN" altLang="en-US" sz="2800" dirty="0"/>
              <a:t>督任调脉体系</a:t>
            </a:r>
            <a:endParaRPr lang="en-US" altLang="zh-CN" sz="2800" dirty="0"/>
          </a:p>
          <a:p>
            <a:r>
              <a:rPr lang="en-US" altLang="zh-CN" sz="2800" dirty="0"/>
              <a:t>5</a:t>
            </a:r>
            <a:r>
              <a:rPr lang="zh-CN" altLang="en-US" sz="2800" dirty="0"/>
              <a:t>俞募调脉体系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B2595E-0E6B-4DB6-8B39-39AD5FBD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1"/>
            <a:ext cx="3710609" cy="30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15EA5-AD07-4608-AFC4-4B4B296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    艾魂简介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F6C878-AC85-4131-9117-4A306A7CE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艾魂是潘晓川</a:t>
            </a:r>
            <a:r>
              <a:rPr lang="en-US" altLang="zh-CN" dirty="0"/>
              <a:t>·</a:t>
            </a:r>
            <a:r>
              <a:rPr lang="zh-CN" altLang="en-US" dirty="0"/>
              <a:t>经典中医自洽体系的平脉艾灸技术。通过运用改良自难经的自洽体系独有的脉法</a:t>
            </a:r>
            <a:r>
              <a:rPr lang="en-US" altLang="zh-CN" dirty="0"/>
              <a:t>——</a:t>
            </a:r>
            <a:r>
              <a:rPr lang="zh-CN" altLang="en-US" dirty="0"/>
              <a:t>汤液脉法，确定脉象的太过与不及，找出独处藏奸，而确定“反应点”。运用原络系统、督任系统、俞募系统等，结合天道易经的数术原则和自洽体系独有的艾灸手法，用较小的灸量达到平脉的目的。以此激发患者的自愈力，灸到病除。这就是艾魂技术的诊疗理念和流程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0E72D-9EE1-4C55-AFC5-A6A856D83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69" y="3988905"/>
            <a:ext cx="3511827" cy="23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89D41-3F30-4C20-B5B9-303FAE2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    艾魂简介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6C718D-39C4-4556-BD9D-7CEE8B0E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艾魂技术跳脱出了艾灸的误区。诊断准、取穴少、烟尘小、时间短、力量大是艾魂技术的独到特点。平均一个穴位施灸五分钟左右，整个治疗过程大致在十五分钟左右，就能达到调理一身之气的效果。从而，避免了上火症状和烟尘熏呛等艾灸弊端，保护了患者、医生免受艾烟之苦，连儿童都适用。</a:t>
            </a:r>
          </a:p>
          <a:p>
            <a:r>
              <a:rPr lang="zh-CN" altLang="en-US" sz="2400" dirty="0"/>
              <a:t>艾条中含有的中药成分经过燃烧，其药性随着灸烟的气化作用，通过原气的聚集点</a:t>
            </a:r>
            <a:r>
              <a:rPr lang="en-US" altLang="zh-CN" sz="2400" dirty="0"/>
              <a:t>——</a:t>
            </a:r>
            <a:r>
              <a:rPr lang="zh-CN" altLang="en-US" sz="2400" dirty="0"/>
              <a:t>原穴，输送能量于经络，调理全身之气机。可以说，艾魂平脉灸法技术以及艾魂灸艾条，是脉、药、艾的完美结合。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FAE4CF-6508-4A70-9527-7F1BFFC2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119" y="382385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13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1348</TotalTime>
  <Words>1202</Words>
  <Application>Microsoft Office PowerPoint</Application>
  <PresentationFormat>Custom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Badge</vt:lpstr>
      <vt:lpstr>伦敦针灵3期班及 艾魂班今年招生简章</vt:lpstr>
      <vt:lpstr>                 venue    London </vt:lpstr>
      <vt:lpstr>                潘晓川教授简介</vt:lpstr>
      <vt:lpstr>       经典中医自洽体系简介：</vt:lpstr>
      <vt:lpstr>              针灵初级班教学内容</vt:lpstr>
      <vt:lpstr>           针灵初级班教学内容</vt:lpstr>
      <vt:lpstr>            艾魂一天课内容</vt:lpstr>
      <vt:lpstr>                     艾魂简介1</vt:lpstr>
      <vt:lpstr>                     艾魂简介2</vt:lpstr>
      <vt:lpstr>                三天课程安排</vt:lpstr>
      <vt:lpstr>                         备注</vt:lpstr>
      <vt:lpstr>             伦敦一区4星级教室</vt:lpstr>
      <vt:lpstr>  伦敦针灵二期中级学员毕业合影</vt:lpstr>
      <vt:lpstr>  伦敦针灵二期初级学员毕业合影</vt:lpstr>
      <vt:lpstr>    伦敦针灵二期学员学习剪影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针灵 3期及艾魂班通知</dc:title>
  <dc:creator>HuiNie</dc:creator>
  <cp:lastModifiedBy>Tao</cp:lastModifiedBy>
  <cp:revision>29</cp:revision>
  <dcterms:created xsi:type="dcterms:W3CDTF">2018-01-04T23:31:59Z</dcterms:created>
  <dcterms:modified xsi:type="dcterms:W3CDTF">2018-08-28T16:18:57Z</dcterms:modified>
</cp:coreProperties>
</file>